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2"/>
  </p:notesMasterIdLst>
  <p:sldIdLst>
    <p:sldId id="256" r:id="rId2"/>
    <p:sldId id="276" r:id="rId3"/>
    <p:sldId id="258" r:id="rId4"/>
    <p:sldId id="278" r:id="rId5"/>
    <p:sldId id="277" r:id="rId6"/>
    <p:sldId id="282" r:id="rId7"/>
    <p:sldId id="283" r:id="rId8"/>
    <p:sldId id="285" r:id="rId9"/>
    <p:sldId id="287" r:id="rId10"/>
    <p:sldId id="28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9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5E5D1-D5B0-48F0-A0FD-C2945F5E9706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0EFDF-562A-48A0-9072-CD7E697B4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86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723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5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437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937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521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03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49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962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13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155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58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729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252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0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031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71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04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89FFC52-1859-4ABE-83BE-02C3F09AFDB2}" type="datetimeFigureOut">
              <a:rPr lang="ru-RU" smtClean="0"/>
              <a:t>01.01.2025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ECC348-6804-4D52-BF92-19F933207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49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4080" y="487957"/>
            <a:ext cx="8574622" cy="15968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PL#</a:t>
            </a:r>
            <a:r>
              <a:rPr lang="kk-KZ" b="1" dirty="0" smtClean="0"/>
              <a:t> </a:t>
            </a:r>
            <a:r>
              <a:rPr lang="en-US" b="1" smtClean="0"/>
              <a:t>4-5 </a:t>
            </a:r>
            <a:r>
              <a:rPr lang="en-US" b="1" dirty="0" smtClean="0"/>
              <a:t>Power</a:t>
            </a:r>
            <a:r>
              <a:rPr lang="en-US" b="1" dirty="0"/>
              <a:t>: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Hard vs Soft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20240" y="2677668"/>
            <a:ext cx="2871216" cy="13716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 Black" panose="020B0A04020102020204" pitchFamily="34" charset="0"/>
              </a:rPr>
              <a:t>Power?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24600" y="2677668"/>
            <a:ext cx="4319016" cy="1740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 Black" panose="020B0A04020102020204" pitchFamily="34" charset="0"/>
              </a:rPr>
              <a:t>Power of government?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28472" y="4925568"/>
            <a:ext cx="2871216" cy="15118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 Black" panose="020B0A04020102020204" pitchFamily="34" charset="0"/>
              </a:rPr>
              <a:t>Power of ideas?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95752" y="4835779"/>
            <a:ext cx="4008120" cy="169138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 Black" panose="020B0A04020102020204" pitchFamily="34" charset="0"/>
              </a:rPr>
              <a:t>Power of persuasion and coercion</a:t>
            </a:r>
            <a:endParaRPr lang="ru-RU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4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51" y="252994"/>
            <a:ext cx="10018713" cy="1752599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Baskerville Old Face" panose="02020602080505020303" pitchFamily="18" charset="0"/>
              </a:rPr>
              <a:t>SIW#1 National values as a soft power tools</a:t>
            </a:r>
            <a:endParaRPr lang="ru-RU" sz="5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49052" y="2079516"/>
            <a:ext cx="1081930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Baskerville Old Face" panose="02020602080505020303" pitchFamily="18" charset="0"/>
              </a:rPr>
              <a:t>Criteria for assessment:</a:t>
            </a:r>
          </a:p>
          <a:p>
            <a:pPr marL="514350" indent="-514350">
              <a:buAutoNum type="arabicParenR"/>
            </a:pPr>
            <a:r>
              <a:rPr lang="en-US" sz="3200" b="1" dirty="0" smtClean="0">
                <a:latin typeface="Baskerville Old Face" panose="02020602080505020303" pitchFamily="18" charset="0"/>
              </a:rPr>
              <a:t>Language proficiency</a:t>
            </a:r>
            <a:r>
              <a:rPr lang="en-US" sz="3200" dirty="0" smtClean="0">
                <a:latin typeface="Baskerville Old Face" panose="02020602080505020303" pitchFamily="18" charset="0"/>
              </a:rPr>
              <a:t>: diplomatic vocabulary, proper pronunciation (voiceover), correct spelling (caption or subtitles), B2 grammar structure (passives, conditionals, relative clauses, perfect modals, etc.)</a:t>
            </a:r>
          </a:p>
          <a:p>
            <a:pPr marL="514350" indent="-514350">
              <a:buAutoNum type="arabicParenR"/>
            </a:pPr>
            <a:r>
              <a:rPr lang="en-US" sz="3200" b="1" dirty="0" smtClean="0">
                <a:latin typeface="Baskerville Old Face" panose="02020602080505020303" pitchFamily="18" charset="0"/>
              </a:rPr>
              <a:t>Creativity, imagination, visual representation</a:t>
            </a:r>
            <a:r>
              <a:rPr lang="en-US" sz="3200" dirty="0" smtClean="0">
                <a:latin typeface="Baskerville Old Face" panose="02020602080505020303" pitchFamily="18" charset="0"/>
              </a:rPr>
              <a:t>: how well you present the national idea from diplomatic perspective</a:t>
            </a:r>
          </a:p>
          <a:p>
            <a:pPr marL="514350" indent="-514350">
              <a:buAutoNum type="arabicParenR"/>
            </a:pPr>
            <a:r>
              <a:rPr lang="en-US" sz="3200" dirty="0" smtClean="0">
                <a:latin typeface="Baskerville Old Face" panose="02020602080505020303" pitchFamily="18" charset="0"/>
              </a:rPr>
              <a:t>Meeting the deadlines</a:t>
            </a:r>
          </a:p>
        </p:txBody>
      </p:sp>
    </p:spTree>
    <p:extLst>
      <p:ext uri="{BB962C8B-B14F-4D97-AF65-F5344CB8AC3E}">
        <p14:creationId xmlns:p14="http://schemas.microsoft.com/office/powerpoint/2010/main" val="2364526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31"/>
            <a:ext cx="12192000" cy="68559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6888" y="4129879"/>
            <a:ext cx="494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What is POWER?</a:t>
            </a:r>
            <a:endParaRPr lang="ru-RU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3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31"/>
            <a:ext cx="12192000" cy="6855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832" y="3922776"/>
            <a:ext cx="3291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Power</a:t>
            </a:r>
            <a:r>
              <a:rPr lang="en-US" sz="3600" dirty="0" smtClean="0">
                <a:solidFill>
                  <a:schemeClr val="bg1"/>
                </a:solidFill>
              </a:rPr>
              <a:t> is the ability </a:t>
            </a:r>
            <a:r>
              <a:rPr lang="en-US" sz="3600" dirty="0">
                <a:solidFill>
                  <a:schemeClr val="bg1"/>
                </a:solidFill>
              </a:rPr>
              <a:t>to control people and </a:t>
            </a:r>
            <a:r>
              <a:rPr lang="en-US" sz="3600" dirty="0" smtClean="0">
                <a:solidFill>
                  <a:schemeClr val="bg1"/>
                </a:solidFill>
              </a:rPr>
              <a:t>events (B1)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192" y="243840"/>
            <a:ext cx="1139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Power</a:t>
            </a:r>
            <a:r>
              <a:rPr lang="en-US" sz="2800" dirty="0" smtClean="0">
                <a:solidFill>
                  <a:schemeClr val="bg1"/>
                </a:solidFill>
              </a:rPr>
              <a:t> relationships involve coercion and sanctions to overcome resistance.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48472" y="3370927"/>
            <a:ext cx="34381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Power </a:t>
            </a:r>
            <a:r>
              <a:rPr lang="en-US" sz="3200" b="1" dirty="0" smtClean="0">
                <a:solidFill>
                  <a:schemeClr val="bg1"/>
                </a:solidFill>
              </a:rPr>
              <a:t>is </a:t>
            </a:r>
            <a:r>
              <a:rPr lang="en-US" sz="3200" dirty="0" smtClean="0">
                <a:solidFill>
                  <a:schemeClr val="bg1"/>
                </a:solidFill>
              </a:rPr>
              <a:t>the </a:t>
            </a:r>
            <a:r>
              <a:rPr lang="en-US" sz="3200" dirty="0">
                <a:solidFill>
                  <a:schemeClr val="bg1"/>
                </a:solidFill>
              </a:rPr>
              <a:t>amount of political control a person or group has in a </a:t>
            </a:r>
            <a:r>
              <a:rPr lang="en-US" sz="3200" dirty="0" smtClean="0">
                <a:solidFill>
                  <a:schemeClr val="bg1"/>
                </a:solidFill>
              </a:rPr>
              <a:t>country (C1)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7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338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4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9" t="1402" b="42894"/>
          <a:stretch/>
        </p:blipFill>
        <p:spPr>
          <a:xfrm>
            <a:off x="3383280" y="448056"/>
            <a:ext cx="5232930" cy="5865310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/>
          <a:srcRect l="2547" t="55454" r="49544"/>
          <a:stretch/>
        </p:blipFill>
        <p:spPr>
          <a:xfrm>
            <a:off x="457200" y="1369073"/>
            <a:ext cx="2926080" cy="5392349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/>
          <a:srcRect l="50507" t="55630" r="1484" b="636"/>
          <a:stretch/>
        </p:blipFill>
        <p:spPr>
          <a:xfrm>
            <a:off x="8515626" y="173736"/>
            <a:ext cx="2950950" cy="53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5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486" y="140208"/>
            <a:ext cx="7396413" cy="1752599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Baskerville Old Face" panose="02020602080505020303" pitchFamily="18" charset="0"/>
              </a:rPr>
              <a:t>SIW#1 National </a:t>
            </a:r>
            <a:r>
              <a:rPr lang="en-US" sz="5400" b="1" dirty="0">
                <a:latin typeface="Baskerville Old Face" panose="02020602080505020303" pitchFamily="18" charset="0"/>
              </a:rPr>
              <a:t>values as a soft power tools</a:t>
            </a:r>
            <a:endParaRPr lang="ru-RU" sz="5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01372" y="2135933"/>
            <a:ext cx="4226560" cy="75184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Bahnschrift" panose="020B0502040204020203" pitchFamily="34" charset="0"/>
              </a:rPr>
              <a:t>Cultural diplomacy</a:t>
            </a:r>
            <a:endParaRPr lang="ru-RU" sz="3600" dirty="0">
              <a:latin typeface="Bahnschrift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5" y="377329"/>
            <a:ext cx="1963144" cy="1758604"/>
          </a:xfrm>
          <a:prstGeom prst="rect">
            <a:avLst/>
          </a:prstGeom>
        </p:spPr>
      </p:pic>
      <p:pic>
        <p:nvPicPr>
          <p:cNvPr id="1028" name="Picture 4" descr="http://1.bp.blogspot.com/-GsVQCZs9VDI/UkZ7EbkxpBI/AAAAAAAABbc/BKd9uDDI7PA/s1600/pong_touchno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4" r="8898"/>
          <a:stretch/>
        </p:blipFill>
        <p:spPr bwMode="auto">
          <a:xfrm>
            <a:off x="3220684" y="3198418"/>
            <a:ext cx="1686561" cy="151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originals/c3/af/05/c3af050d1f88e6d09c784859b01a67e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62" y="5078832"/>
            <a:ext cx="157162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earchthisweb.com/wallpaper/avengers-age-of-ultron_5120x2880_ktuq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427143" y="3198418"/>
            <a:ext cx="2722238" cy="153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5808" y="2255519"/>
            <a:ext cx="1633654" cy="14884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2015" y="5040322"/>
            <a:ext cx="1948860" cy="1705253"/>
          </a:xfrm>
          <a:prstGeom prst="rect">
            <a:avLst/>
          </a:prstGeom>
        </p:spPr>
      </p:pic>
      <p:pic>
        <p:nvPicPr>
          <p:cNvPr id="1034" name="Picture 10" descr="https://w.forfun.com/fetch/f3/f3615b5326ee913a0c8334927f736d80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3" y="2532874"/>
            <a:ext cx="2425800" cy="156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9462" y="2265679"/>
            <a:ext cx="1821180" cy="1478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5808" y="4336641"/>
            <a:ext cx="3029377" cy="20195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2371" y="4427507"/>
            <a:ext cx="1390677" cy="17536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345" y="4563910"/>
            <a:ext cx="1188938" cy="13007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91608" y="61324"/>
            <a:ext cx="1407051" cy="175079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3664" y="1988445"/>
            <a:ext cx="2320505" cy="4487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Music diplomacy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4526" y="3670257"/>
            <a:ext cx="2320505" cy="4487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Gastro-diplomacy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2345" y="6265254"/>
            <a:ext cx="2320505" cy="4487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Pop star diplomacy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903711" y="4563910"/>
            <a:ext cx="2320505" cy="4487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Sports diplomacy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089277" y="6296783"/>
            <a:ext cx="2320505" cy="4487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Linguistic diplomacy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736192" y="6376695"/>
            <a:ext cx="2320505" cy="4487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Art diplomacy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550370" y="4371098"/>
            <a:ext cx="2320505" cy="4487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Movie diplomacy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249877" y="3529723"/>
            <a:ext cx="2320505" cy="5893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City diplomacy and twin-</a:t>
            </a:r>
            <a:r>
              <a:rPr lang="en-US" dirty="0" err="1" smtClean="0"/>
              <a:t>towning</a:t>
            </a:r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990243" y="6181192"/>
            <a:ext cx="2320505" cy="4487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Event diplomacy</a:t>
            </a:r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834880" y="1633452"/>
            <a:ext cx="2320505" cy="600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Literature/book diplomacy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6116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4574" y="193157"/>
            <a:ext cx="8768449" cy="1752599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Baskerville Old Face" panose="02020602080505020303" pitchFamily="18" charset="0"/>
              </a:rPr>
              <a:t>SIW#1 </a:t>
            </a:r>
            <a:r>
              <a:rPr lang="en-US" sz="5400" b="1" dirty="0">
                <a:latin typeface="Baskerville Old Face" panose="02020602080505020303" pitchFamily="18" charset="0"/>
              </a:rPr>
              <a:t>National values as a soft power tools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0341" y="1935714"/>
            <a:ext cx="10018713" cy="1976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Baskerville Old Face" panose="02020602080505020303" pitchFamily="18" charset="0"/>
              </a:rPr>
              <a:t>1) Choose a </a:t>
            </a:r>
            <a:r>
              <a:rPr lang="en-US" sz="3200" b="1" dirty="0" smtClean="0">
                <a:latin typeface="Baskerville Old Face" panose="02020602080505020303" pitchFamily="18" charset="0"/>
              </a:rPr>
              <a:t>national object / thing/ figure / phenomenon </a:t>
            </a:r>
            <a:r>
              <a:rPr lang="en-US" sz="3200" dirty="0" smtClean="0">
                <a:latin typeface="Baskerville Old Face" panose="02020602080505020303" pitchFamily="18" charset="0"/>
              </a:rPr>
              <a:t>as the foundation to develop a new kind of cultural diplomacy of your country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956" y="3911835"/>
            <a:ext cx="3735180" cy="2535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780" r="35186"/>
          <a:stretch/>
        </p:blipFill>
        <p:spPr>
          <a:xfrm>
            <a:off x="9239965" y="3911835"/>
            <a:ext cx="2131074" cy="2535486"/>
          </a:xfrm>
          <a:prstGeom prst="rect">
            <a:avLst/>
          </a:prstGeom>
        </p:spPr>
      </p:pic>
      <p:pic>
        <p:nvPicPr>
          <p:cNvPr id="2050" name="Picture 2" descr="https://www.ovideo.ru/images/posters/0021/2505/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72" y="3911835"/>
            <a:ext cx="3396030" cy="26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32913" y="526211"/>
            <a:ext cx="2311879" cy="16531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latin typeface="Baskerville Old Face" panose="02020602080505020303" pitchFamily="18" charset="0"/>
              </a:rPr>
              <a:t>Form</a:t>
            </a:r>
            <a:r>
              <a:rPr lang="en-US" sz="2800" dirty="0" smtClean="0">
                <a:latin typeface="Baskerville Old Face" panose="02020602080505020303" pitchFamily="18" charset="0"/>
              </a:rPr>
              <a:t>: social media project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392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426720"/>
            <a:ext cx="10018713" cy="1752599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atin typeface="Baskerville Old Face" panose="02020602080505020303" pitchFamily="18" charset="0"/>
              </a:rPr>
              <a:t>SIW#1 </a:t>
            </a:r>
            <a:r>
              <a:rPr lang="en-US" sz="5400" b="1" dirty="0">
                <a:latin typeface="Baskerville Old Face" panose="02020602080505020303" pitchFamily="18" charset="0"/>
              </a:rPr>
              <a:t>National values as a soft power tools</a:t>
            </a:r>
            <a:endParaRPr lang="ru-RU" sz="5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310" y="3601047"/>
            <a:ext cx="2816629" cy="207285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779344" y="5538472"/>
            <a:ext cx="4226560" cy="75184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Bahnschrift" panose="020B0502040204020203" pitchFamily="34" charset="0"/>
              </a:rPr>
              <a:t>Dombra diplomacy</a:t>
            </a:r>
            <a:endParaRPr lang="ru-RU" sz="3600" dirty="0">
              <a:latin typeface="Bahnschrift" panose="020B0502040204020203" pitchFamily="34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281384" y="1848448"/>
            <a:ext cx="10018713" cy="1976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Baskerville Old Face" panose="02020602080505020303" pitchFamily="18" charset="0"/>
              </a:rPr>
              <a:t>2) Create a catchy name for your new kind of cultural diplomacy of your country</a:t>
            </a:r>
            <a:endParaRPr lang="ru-RU" sz="3600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297218" y="3611028"/>
            <a:ext cx="6355362" cy="1976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Baskerville Old Face" panose="02020602080505020303" pitchFamily="18" charset="0"/>
              </a:rPr>
              <a:t>3</a:t>
            </a:r>
            <a:r>
              <a:rPr lang="en-US" sz="3600" dirty="0" smtClean="0">
                <a:latin typeface="Baskerville Old Face" panose="02020602080505020303" pitchFamily="18" charset="0"/>
              </a:rPr>
              <a:t>) Define your </a:t>
            </a:r>
            <a:r>
              <a:rPr lang="en-US" sz="3600" dirty="0">
                <a:latin typeface="Baskerville Old Face" panose="02020602080505020303" pitchFamily="18" charset="0"/>
              </a:rPr>
              <a:t>new kind of cultural diplomacy of your </a:t>
            </a:r>
            <a:r>
              <a:rPr lang="en-US" sz="3600" dirty="0" smtClean="0">
                <a:latin typeface="Baskerville Old Face" panose="02020602080505020303" pitchFamily="18" charset="0"/>
              </a:rPr>
              <a:t>country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06501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551" y="252994"/>
            <a:ext cx="10018713" cy="1752599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Baskerville Old Face" panose="02020602080505020303" pitchFamily="18" charset="0"/>
              </a:rPr>
              <a:t>SIW#1 National values as a soft power tools</a:t>
            </a:r>
            <a:endParaRPr lang="ru-RU" sz="5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49052" y="2079516"/>
            <a:ext cx="72437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Baskerville Old Face" panose="02020602080505020303" pitchFamily="18" charset="0"/>
              </a:rPr>
              <a:t>4) Explain the meaning / history of the national object / thing/ figure/ phenomenon in short</a:t>
            </a:r>
          </a:p>
          <a:p>
            <a:r>
              <a:rPr lang="en-US" sz="2800" dirty="0" smtClean="0">
                <a:latin typeface="Baskerville Old Face" panose="02020602080505020303" pitchFamily="18" charset="0"/>
              </a:rPr>
              <a:t>5) Describe the mechanism of this kind of cultural diplomacy: how it is going to work (give examples/ strategies of introducing it to foreign publics and promoting it abroad)</a:t>
            </a:r>
          </a:p>
          <a:p>
            <a:r>
              <a:rPr lang="en-US" sz="2800" dirty="0" smtClean="0">
                <a:latin typeface="Baskerville Old Face" panose="02020602080505020303" pitchFamily="18" charset="0"/>
              </a:rPr>
              <a:t>6) Present the results of your project in the form of social media video post / reels with your voiceover and caption (2–3 min)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421" y="2179319"/>
            <a:ext cx="1769509" cy="16374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811217" y="3983543"/>
            <a:ext cx="3199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Baskerville Old Face" panose="02020602080505020303" pitchFamily="18" charset="0"/>
              </a:rPr>
              <a:t> @</a:t>
            </a:r>
            <a:r>
              <a:rPr lang="en-US" sz="2400" dirty="0" err="1">
                <a:latin typeface="Baskerville Old Face" panose="02020602080505020303" pitchFamily="18" charset="0"/>
              </a:rPr>
              <a:t>nationalvalues_project</a:t>
            </a: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586445" y="4734540"/>
            <a:ext cx="3424687" cy="185088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Deadline: October 14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2023</a:t>
            </a:r>
          </a:p>
          <a:p>
            <a:pPr algn="ctr"/>
            <a:r>
              <a:rPr lang="en-US" sz="2800" dirty="0" smtClean="0"/>
              <a:t>Number of points: 17</a:t>
            </a: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5434" y="5969480"/>
            <a:ext cx="8001638" cy="80700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Baskerville Old Face" panose="02020602080505020303" pitchFamily="18" charset="0"/>
              </a:rPr>
              <a:t>You may use programs like </a:t>
            </a:r>
            <a:r>
              <a:rPr lang="en-US" sz="2400" dirty="0" err="1" smtClean="0">
                <a:latin typeface="Baskerville Old Face" panose="02020602080505020303" pitchFamily="18" charset="0"/>
              </a:rPr>
              <a:t>Canva</a:t>
            </a:r>
            <a:r>
              <a:rPr lang="en-US" sz="2400" dirty="0" smtClean="0">
                <a:latin typeface="Baskerville Old Face" panose="02020602080505020303" pitchFamily="18" charset="0"/>
              </a:rPr>
              <a:t>, Splice, </a:t>
            </a:r>
            <a:r>
              <a:rPr lang="en-US" sz="2400" dirty="0" err="1" smtClean="0">
                <a:latin typeface="Baskerville Old Face" panose="02020602080505020303" pitchFamily="18" charset="0"/>
              </a:rPr>
              <a:t>InShort</a:t>
            </a:r>
            <a:r>
              <a:rPr lang="en-US" sz="2400" dirty="0" smtClean="0">
                <a:latin typeface="Baskerville Old Face" panose="02020602080505020303" pitchFamily="18" charset="0"/>
              </a:rPr>
              <a:t>, and others to create the video post or reels.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90020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1743</TotalTime>
  <Words>361</Words>
  <Application>Microsoft Office PowerPoint</Application>
  <PresentationFormat>Широкоэкранный</PresentationFormat>
  <Paragraphs>41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Bahnschrift</vt:lpstr>
      <vt:lpstr>Baskerville Old Face</vt:lpstr>
      <vt:lpstr>Calibri</vt:lpstr>
      <vt:lpstr>Corbel</vt:lpstr>
      <vt:lpstr>Параллакс</vt:lpstr>
      <vt:lpstr>PL# 4-5 Power:  Hard vs Soft</vt:lpstr>
      <vt:lpstr>Презентация PowerPoint</vt:lpstr>
      <vt:lpstr>Презентация PowerPoint</vt:lpstr>
      <vt:lpstr>Презентация PowerPoint</vt:lpstr>
      <vt:lpstr>Презентация PowerPoint</vt:lpstr>
      <vt:lpstr>SIW#1 National values as a soft power tools</vt:lpstr>
      <vt:lpstr>SIW#1 National values as a soft power tools</vt:lpstr>
      <vt:lpstr>SIW#1 National values as a soft power tools</vt:lpstr>
      <vt:lpstr>SIW#1 National values as a soft power tools</vt:lpstr>
      <vt:lpstr>SIW#1 National values as a soft power tools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Alina Alipbayeva</dc:creator>
  <cp:lastModifiedBy>HP</cp:lastModifiedBy>
  <cp:revision>53</cp:revision>
  <dcterms:created xsi:type="dcterms:W3CDTF">2021-02-17T17:20:56Z</dcterms:created>
  <dcterms:modified xsi:type="dcterms:W3CDTF">2025-01-01T07:50:34Z</dcterms:modified>
</cp:coreProperties>
</file>